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59" r:id="rId6"/>
    <p:sldId id="262" r:id="rId7"/>
    <p:sldId id="263" r:id="rId8"/>
    <p:sldId id="260" r:id="rId9"/>
    <p:sldId id="264" r:id="rId10"/>
    <p:sldId id="266" r:id="rId11"/>
    <p:sldId id="267" r:id="rId12"/>
    <p:sldId id="265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76" autoAdjust="0"/>
    <p:restoredTop sz="94660"/>
  </p:normalViewPr>
  <p:slideViewPr>
    <p:cSldViewPr snapToGrid="0">
      <p:cViewPr>
        <p:scale>
          <a:sx n="58" d="100"/>
          <a:sy n="58" d="100"/>
        </p:scale>
        <p:origin x="784" y="3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833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1671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668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238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764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225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6106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965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000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592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54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7FF8-722C-4671-BCDA-B4A920CD581E}" type="datetimeFigureOut">
              <a:rPr lang="en-CA" smtClean="0"/>
              <a:t>2016-09-26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3CA9D-F2FE-422F-AB24-4F5B784D19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708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Climate Change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The Atmosphere: Earths big blanket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130653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Now the heat (IR) that has been absorbed by the objects in the greenhouse is radiated out and shared</a:t>
            </a:r>
          </a:p>
          <a:p>
            <a:r>
              <a:rPr lang="en-CA" dirty="0" smtClean="0"/>
              <a:t>The hear as IR stays in the greenhouse because the glass is not as transparent to IR heat as it is to sunlight</a:t>
            </a:r>
          </a:p>
          <a:p>
            <a:r>
              <a:rPr lang="en-CA" dirty="0" smtClean="0"/>
              <a:t>Reason temperature can be higher than the outside</a:t>
            </a:r>
          </a:p>
          <a:p>
            <a:r>
              <a:rPr lang="en-CA" dirty="0" smtClean="0"/>
              <a:t>The glass is acting like an atmosphere</a:t>
            </a:r>
          </a:p>
          <a:p>
            <a:endParaRPr lang="en-CA" dirty="0"/>
          </a:p>
        </p:txBody>
      </p:sp>
      <p:pic>
        <p:nvPicPr>
          <p:cNvPr id="7" name="Picture 2" descr="http://www.hallsgreenhouses.co.uk/database_images/halls-universal-12ft-x-8ft-wide-greenhouse-49qs9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42294"/>
            <a:ext cx="5181600" cy="43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430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CHG’s act in a similar manner to the glass (natural!)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C02 and H20 vapour have the ability to absorb and radiate IR</a:t>
            </a:r>
          </a:p>
          <a:p>
            <a:r>
              <a:rPr lang="en-CA" dirty="0" smtClean="0"/>
              <a:t>These act to help maintain the earth surface temperature by radiating the heat back down</a:t>
            </a:r>
          </a:p>
          <a:p>
            <a:endParaRPr lang="en-CA" dirty="0"/>
          </a:p>
          <a:p>
            <a:r>
              <a:rPr lang="en-CA" dirty="0" smtClean="0"/>
              <a:t>NOx and CH4 as well but to less extent</a:t>
            </a:r>
          </a:p>
          <a:p>
            <a:endParaRPr lang="en-CA" dirty="0" smtClean="0"/>
          </a:p>
        </p:txBody>
      </p:sp>
      <p:pic>
        <p:nvPicPr>
          <p:cNvPr id="1026" name="Picture 2" descr="https://scentofpine.files.wordpress.com/2011/05/greenhouse_effect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87" y="2029968"/>
            <a:ext cx="5482865" cy="362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630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 gas different impact CO2, NOx and CH4?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Different gases have a different impact on the greenhouse effect</a:t>
            </a:r>
          </a:p>
          <a:p>
            <a:endParaRPr lang="en-CA" dirty="0"/>
          </a:p>
          <a:p>
            <a:r>
              <a:rPr lang="en-CA" dirty="0" smtClean="0"/>
              <a:t>Ability of the gas to absorb the longwave radiation IR</a:t>
            </a:r>
          </a:p>
          <a:p>
            <a:endParaRPr lang="en-CA" dirty="0"/>
          </a:p>
          <a:p>
            <a:r>
              <a:rPr lang="en-CA" dirty="0" smtClean="0"/>
              <a:t>Concentration of the gas in the atmosphere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2050" name="Picture 2" descr="http://d2r42o2f7hk334.cloudfront.net/wp-content/uploads/2013/09/greenhouse-gas-effect-climate-chan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72722"/>
            <a:ext cx="5181600" cy="305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006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 gas different impact CO2, NOx and CH4?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CH4 has more potential to warm the planet than CO2 but only lasts 12 years versus C02, 50 50 200 years.</a:t>
            </a:r>
          </a:p>
          <a:p>
            <a:r>
              <a:rPr lang="en-CA" dirty="0" smtClean="0"/>
              <a:t>Since 1750</a:t>
            </a:r>
          </a:p>
          <a:p>
            <a:pPr lvl="1"/>
            <a:r>
              <a:rPr lang="en-CA" dirty="0"/>
              <a:t>C02 concentration has increased by 40%</a:t>
            </a:r>
          </a:p>
          <a:p>
            <a:pPr lvl="1"/>
            <a:r>
              <a:rPr lang="en-CA" dirty="0"/>
              <a:t>CH4 has increased by greater than 150</a:t>
            </a:r>
            <a:r>
              <a:rPr lang="en-CA" dirty="0" smtClean="0"/>
              <a:t>%</a:t>
            </a:r>
          </a:p>
          <a:p>
            <a:r>
              <a:rPr lang="en-CA" dirty="0" smtClean="0"/>
              <a:t> However, atmosphere today:</a:t>
            </a:r>
          </a:p>
          <a:p>
            <a:pPr lvl="1"/>
            <a:r>
              <a:rPr lang="en-CA" dirty="0" smtClean="0"/>
              <a:t>CH4 concentration is 1700ppb</a:t>
            </a:r>
          </a:p>
          <a:p>
            <a:pPr lvl="1"/>
            <a:r>
              <a:rPr lang="en-CA" dirty="0" smtClean="0"/>
              <a:t>C02 concentration is 400 ppm</a:t>
            </a:r>
          </a:p>
          <a:p>
            <a:pPr lvl="1"/>
            <a:r>
              <a:rPr lang="en-CA" dirty="0" smtClean="0"/>
              <a:t>C02 is 200 time greater!</a:t>
            </a:r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endParaRPr lang="en-CA" dirty="0"/>
          </a:p>
        </p:txBody>
      </p:sp>
      <p:pic>
        <p:nvPicPr>
          <p:cNvPr id="2050" name="Picture 2" descr="http://d2r42o2f7hk334.cloudfront.net/wp-content/uploads/2013/09/greenhouse-gas-effect-climate-chan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72722"/>
            <a:ext cx="5181600" cy="305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44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 gas different impact CO2, NOx and CH4?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dirty="0" smtClean="0"/>
              <a:t>Same story for NOx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 smtClean="0"/>
              <a:t>Although N0x has more than 100 times the global warming power than C02 its concentration is only: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320ppb a fifth of CH4</a:t>
            </a:r>
          </a:p>
          <a:p>
            <a:pPr lvl="1"/>
            <a:r>
              <a:rPr lang="en-CA" dirty="0" smtClean="0"/>
              <a:t>1000 times less that of C02</a:t>
            </a:r>
          </a:p>
          <a:p>
            <a:pPr lvl="1"/>
            <a:endParaRPr lang="en-CA" dirty="0"/>
          </a:p>
          <a:p>
            <a:pPr lvl="1"/>
            <a:r>
              <a:rPr lang="en-CA" dirty="0" smtClean="0"/>
              <a:t>Concern yes, but not the priority</a:t>
            </a:r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endParaRPr lang="en-CA" dirty="0"/>
          </a:p>
        </p:txBody>
      </p:sp>
      <p:pic>
        <p:nvPicPr>
          <p:cNvPr id="2050" name="Picture 2" descr="http://d2r42o2f7hk334.cloudfront.net/wp-content/uploads/2013/09/greenhouse-gas-effect-climate-chan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72722"/>
            <a:ext cx="5181600" cy="305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6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Albedo: ability of a surface to reflect light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</p:txBody>
      </p:sp>
      <p:pic>
        <p:nvPicPr>
          <p:cNvPr id="4098" name="Picture 2" descr="http://marineecology.wcp.muohio.edu/climate_projects_04/snowball_earth/media/albedo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512" y="1262558"/>
            <a:ext cx="7790688" cy="522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3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 how do GHG’s help warm the earth?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Ask if there was no atmosphere (glass) what would happen?</a:t>
            </a:r>
          </a:p>
          <a:p>
            <a:pPr lvl="1"/>
            <a:r>
              <a:rPr lang="en-CA" dirty="0" smtClean="0"/>
              <a:t>Earth would have no way to retain heat</a:t>
            </a:r>
          </a:p>
          <a:p>
            <a:r>
              <a:rPr lang="en-CA" dirty="0" smtClean="0"/>
              <a:t>The GHG’s absorb and re-radiate the IR from low albedo object on earths surface</a:t>
            </a:r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-Some heat (IR) passes though the atmosphere. Reason it cools 	at night but when the sun rises it begins to warm again</a:t>
            </a:r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- also the reason why it feels warmest at 4 when the sun is not at 	its strongest, the low albedo objects have been absorbing and 	radiating all day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 Winter?</a:t>
            </a:r>
          </a:p>
        </p:txBody>
      </p:sp>
    </p:spTree>
    <p:extLst>
      <p:ext uri="{BB962C8B-B14F-4D97-AF65-F5344CB8AC3E}">
        <p14:creationId xmlns:p14="http://schemas.microsoft.com/office/powerpoint/2010/main" val="21616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if we alter the blanket?</a:t>
            </a:r>
            <a:endParaRPr lang="en-CA" dirty="0"/>
          </a:p>
        </p:txBody>
      </p:sp>
      <p:pic>
        <p:nvPicPr>
          <p:cNvPr id="4" name="Picture 2" descr="http://d2r42o2f7hk334.cloudfront.net/wp-content/uploads/2013/09/greenhouse-gas-effect-climate-chan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171" y="1690688"/>
            <a:ext cx="8261335" cy="487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149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Global climate change is being affected by GHG emissions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Climate refers to the temperature and precipitation patterns over time. Change in these patterns is </a:t>
            </a:r>
            <a:r>
              <a:rPr lang="en-CA" u="sng" dirty="0" smtClean="0"/>
              <a:t>natural</a:t>
            </a:r>
            <a:r>
              <a:rPr lang="en-CA" dirty="0" smtClean="0"/>
              <a:t> over </a:t>
            </a:r>
            <a:r>
              <a:rPr lang="en-CA" u="sng" dirty="0" smtClean="0"/>
              <a:t>extended</a:t>
            </a:r>
            <a:r>
              <a:rPr lang="en-CA" dirty="0" smtClean="0"/>
              <a:t> periods of time</a:t>
            </a:r>
          </a:p>
          <a:p>
            <a:r>
              <a:rPr lang="en-CA" dirty="0" smtClean="0"/>
              <a:t>Climatologists and </a:t>
            </a:r>
            <a:r>
              <a:rPr lang="en-CA" dirty="0" err="1" smtClean="0"/>
              <a:t>paleoclimatologists</a:t>
            </a:r>
            <a:r>
              <a:rPr lang="en-CA" dirty="0" smtClean="0"/>
              <a:t> study climate patters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Use of proxies to understand past climate conditions,</a:t>
            </a:r>
            <a:endParaRPr lang="en-CA" dirty="0"/>
          </a:p>
          <a:p>
            <a:pPr marL="0" indent="0">
              <a:buNone/>
            </a:pPr>
            <a:r>
              <a:rPr lang="en-CA" dirty="0" smtClean="0"/>
              <a:t>NOS 207   </a:t>
            </a:r>
          </a:p>
        </p:txBody>
      </p:sp>
    </p:spTree>
    <p:extLst>
      <p:ext uri="{BB962C8B-B14F-4D97-AF65-F5344CB8AC3E}">
        <p14:creationId xmlns:p14="http://schemas.microsoft.com/office/powerpoint/2010/main" val="2579733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Proxy data show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15000 years ago we were in an ice age</a:t>
            </a:r>
          </a:p>
          <a:p>
            <a:r>
              <a:rPr lang="en-CA" dirty="0" smtClean="0"/>
              <a:t> 10000 years ago it came to an end and we are now in an interglacial period</a:t>
            </a:r>
          </a:p>
          <a:p>
            <a:r>
              <a:rPr lang="en-CA" dirty="0" smtClean="0"/>
              <a:t>Last ice age was the result of a 5 degree drop in temperature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9218" name="Picture 2" descr="http://media.web.britannica.com/eb-media/17/64917-004-0DA720EC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50627"/>
            <a:ext cx="5181600" cy="350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474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4.4 Understandings: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Carbon dioxide and water </a:t>
            </a:r>
            <a:r>
              <a:rPr lang="en-US" altLang="en-US" sz="1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vapour</a:t>
            </a: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 are the most significant greenhouse gases.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Other gases including methane and nitrogen oxides have less impact.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The impact of a gas depends on its ability to absorb long wave radiation as well as on its concentration in the atmosphere.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The warmed Earth emits longer wavelength radiation (heat).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Longer wave radiation is absorbed by greenhouse gases that retain the heat in the atmosphere.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Global temperatures and climate patterns are influenced by concentrations of greenhouse gases.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There is a correlation between rising atmospheric concentrations of carbon dioxide since the start of the industrial revolution 200 years ago and average global temperatures.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Recent increases in atmospheric carbon dioxide are largely due to increases in the combustion of fossilized organic matter</a:t>
            </a:r>
            <a:r>
              <a:rPr lang="en-US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.</a:t>
            </a:r>
            <a:endParaRPr lang="en-US" alt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0621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What causes natural temperature fluctuation?</a:t>
            </a:r>
            <a:endParaRPr lang="en-CA" sz="4000" dirty="0"/>
          </a:p>
        </p:txBody>
      </p:sp>
      <p:pic>
        <p:nvPicPr>
          <p:cNvPr id="10242" name="Picture 2" descr="https://upload.wikimedia.org/wikipedia/commons/thumb/5/5f/All_palaeotemps.svg/1000px-All_palaeotemps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615406"/>
            <a:ext cx="95250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931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What causes natural temperature fluctuation?</a:t>
            </a:r>
            <a:endParaRPr lang="en-CA" sz="4000" dirty="0"/>
          </a:p>
        </p:txBody>
      </p:sp>
      <p:pic>
        <p:nvPicPr>
          <p:cNvPr id="10242" name="Picture 2" descr="https://upload.wikimedia.org/wikipedia/commons/thumb/5/5f/All_palaeotemps.svg/1000px-All_palaeotemps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44" y="3972865"/>
            <a:ext cx="95250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74276" y="1781666"/>
            <a:ext cx="472847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Volcanic activity and particles in the atmosphere</a:t>
            </a:r>
          </a:p>
          <a:p>
            <a:endParaRPr lang="en-CA" dirty="0"/>
          </a:p>
          <a:p>
            <a:r>
              <a:rPr lang="en-CA" dirty="0" smtClean="0"/>
              <a:t>Quantity of radiation from the sun</a:t>
            </a:r>
          </a:p>
          <a:p>
            <a:endParaRPr lang="en-CA" dirty="0"/>
          </a:p>
          <a:p>
            <a:r>
              <a:rPr lang="en-CA" dirty="0" smtClean="0"/>
              <a:t>Position of the continents</a:t>
            </a:r>
          </a:p>
          <a:p>
            <a:endParaRPr lang="en-CA" dirty="0"/>
          </a:p>
          <a:p>
            <a:r>
              <a:rPr lang="en-CA" dirty="0" smtClean="0"/>
              <a:t>Oscillations in ocean currents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182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Positive C02 Feedback loop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As oceans warm up they are less able to absorb C02</a:t>
            </a:r>
          </a:p>
          <a:p>
            <a:endParaRPr lang="en-CA" dirty="0"/>
          </a:p>
          <a:p>
            <a:pPr marL="0" indent="0">
              <a:buNone/>
            </a:pPr>
            <a:r>
              <a:rPr lang="en-CA" dirty="0" smtClean="0"/>
              <a:t>Increase in temp </a:t>
            </a:r>
            <a:r>
              <a:rPr lang="en-CA" dirty="0" smtClean="0">
                <a:sym typeface="Wingdings" panose="05000000000000000000" pitchFamily="2" charset="2"/>
              </a:rPr>
              <a:t> ocean can absorb less  increased C02 in the atmosphere  increased temp  less ability to absorb  increase C02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414502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industrial revolution and GHG’s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Since the 1800’s C02 emissions have been on the rise, increase of 35% in </a:t>
            </a:r>
            <a:r>
              <a:rPr lang="en-CA" dirty="0" smtClean="0"/>
              <a:t>atmosphere</a:t>
            </a:r>
            <a:endParaRPr lang="en-CA" dirty="0"/>
          </a:p>
          <a:p>
            <a:r>
              <a:rPr lang="en-CA" dirty="0" smtClean="0"/>
              <a:t>Mainly result </a:t>
            </a:r>
            <a:r>
              <a:rPr lang="en-CA" dirty="0" smtClean="0"/>
              <a:t>of: </a:t>
            </a:r>
          </a:p>
          <a:p>
            <a:pPr lvl="1"/>
            <a:r>
              <a:rPr lang="en-CA" dirty="0" smtClean="0"/>
              <a:t>fossil </a:t>
            </a:r>
            <a:r>
              <a:rPr lang="en-CA" dirty="0" smtClean="0"/>
              <a:t>fuel based travel</a:t>
            </a:r>
          </a:p>
          <a:p>
            <a:pPr lvl="2"/>
            <a:r>
              <a:rPr lang="en-CA" dirty="0" smtClean="0"/>
              <a:t>Planes, trains, automobiles</a:t>
            </a:r>
          </a:p>
          <a:p>
            <a:pPr lvl="1"/>
            <a:r>
              <a:rPr lang="en-CA" dirty="0" smtClean="0"/>
              <a:t>Product manufacturing and transport</a:t>
            </a:r>
          </a:p>
          <a:p>
            <a:pPr lvl="1"/>
            <a:r>
              <a:rPr lang="en-CA" dirty="0" smtClean="0"/>
              <a:t>Diet high in meat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</p:txBody>
      </p:sp>
      <p:pic>
        <p:nvPicPr>
          <p:cNvPr id="11266" name="Picture 2" descr="http://www.petroleumhistory.org/OilHistory/images/steam/Wood_Man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917" y="1178351"/>
            <a:ext cx="5436853" cy="526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26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N0x in the atmosphere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Using organic and commercial fertilizers in </a:t>
            </a:r>
            <a:r>
              <a:rPr lang="en-CA" dirty="0" err="1" smtClean="0"/>
              <a:t>agrictulure</a:t>
            </a:r>
            <a:endParaRPr lang="en-CA" dirty="0" smtClean="0"/>
          </a:p>
          <a:p>
            <a:r>
              <a:rPr lang="en-CA" dirty="0" smtClean="0"/>
              <a:t>Burning coal to produce electricity</a:t>
            </a:r>
          </a:p>
          <a:p>
            <a:r>
              <a:rPr lang="en-CA" dirty="0" smtClean="0"/>
              <a:t>Cars</a:t>
            </a:r>
          </a:p>
          <a:p>
            <a:r>
              <a:rPr lang="en-CA" dirty="0" smtClean="0"/>
              <a:t>Manufacturing products</a:t>
            </a:r>
          </a:p>
        </p:txBody>
      </p:sp>
      <p:pic>
        <p:nvPicPr>
          <p:cNvPr id="1028" name="Picture 4" descr="http://science-edu.larc.nasa.gov/ozonegarden/images/page-graphics/pic1_sourceNO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869" y="1825625"/>
            <a:ext cx="487626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72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Threats to coral reef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How is a reef formed?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Very sensitive to</a:t>
            </a:r>
          </a:p>
          <a:p>
            <a:r>
              <a:rPr lang="en-CA" dirty="0" smtClean="0"/>
              <a:t>pH</a:t>
            </a:r>
          </a:p>
          <a:p>
            <a:r>
              <a:rPr lang="en-CA" dirty="0" smtClean="0"/>
              <a:t>temperature</a:t>
            </a:r>
          </a:p>
          <a:p>
            <a:r>
              <a:rPr lang="en-CA" dirty="0" smtClean="0"/>
              <a:t>depth</a:t>
            </a:r>
            <a:endParaRPr lang="en-CA" dirty="0"/>
          </a:p>
        </p:txBody>
      </p:sp>
      <p:pic>
        <p:nvPicPr>
          <p:cNvPr id="2050" name="Picture 2" descr="https://www.divecompare.com/site/wp-content/uploads/2015/07/coral-bleaching-ocean-acidificati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195" y="2523744"/>
            <a:ext cx="6677237" cy="250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868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Is it us? Are we sure? Are you sure?</a:t>
            </a:r>
            <a:endParaRPr lang="en-CA" dirty="0"/>
          </a:p>
        </p:txBody>
      </p:sp>
      <p:pic>
        <p:nvPicPr>
          <p:cNvPr id="3074" name="Picture 2" descr="https://pbs.twimg.com/media/CWN3D6nWUAUmQWW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287" y="1545336"/>
            <a:ext cx="8604652" cy="500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941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 descr="http://img.huffingtonpost.com/asset/scalefit_630_noupscale/567071d51f00002d00e9bd35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538" y="818630"/>
            <a:ext cx="7871685" cy="56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5704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Arguments: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4964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Words to live by: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000" dirty="0" smtClean="0"/>
              <a:t>The Precautionary Principle</a:t>
            </a:r>
          </a:p>
          <a:p>
            <a:endParaRPr lang="en-CA" dirty="0"/>
          </a:p>
          <a:p>
            <a:r>
              <a:rPr lang="en-CA" dirty="0" smtClean="0"/>
              <a:t>The </a:t>
            </a:r>
            <a:r>
              <a:rPr lang="en-CA" dirty="0"/>
              <a:t>precautionary principle denotes a duty to prevent </a:t>
            </a:r>
            <a:r>
              <a:rPr lang="en-CA" dirty="0" smtClean="0"/>
              <a:t>harm or damage, </a:t>
            </a:r>
            <a:r>
              <a:rPr lang="en-CA" dirty="0"/>
              <a:t>when it is within our power to do so, </a:t>
            </a:r>
            <a:r>
              <a:rPr lang="en-CA" b="1" i="1" dirty="0"/>
              <a:t>even when all the evidence is not in</a:t>
            </a:r>
            <a:r>
              <a:rPr lang="en-CA" b="1" dirty="0" smtClean="0"/>
              <a:t>.</a:t>
            </a:r>
          </a:p>
          <a:p>
            <a:endParaRPr lang="en-CA" b="1" dirty="0"/>
          </a:p>
          <a:p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683221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Topic 4.4 – Climate Change</a:t>
            </a:r>
            <a:br>
              <a:rPr lang="en-US" altLang="en-US" dirty="0" smtClean="0"/>
            </a:br>
            <a:r>
              <a:rPr lang="en-US" altLang="en-US" dirty="0" smtClean="0"/>
              <a:t>Applications and Skills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defTabSz="457200" eaLnBrk="0" fontAlgn="base" hangingPunct="0">
              <a:lnSpc>
                <a:spcPct val="100000"/>
              </a:lnSpc>
              <a:spcAft>
                <a:spcPct val="0"/>
              </a:spcAft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  <a:defRPr/>
            </a:pPr>
            <a:r>
              <a:rPr lang="en-US" sz="3200" dirty="0">
                <a:solidFill>
                  <a:srgbClr val="404040"/>
                </a:solidFill>
                <a:latin typeface="Trebuchet MS" panose="020B0603020202020204"/>
              </a:rPr>
              <a:t>Application: Threats to coral reefs from increasing concentrations of dissolved carbon dioxide.</a:t>
            </a:r>
          </a:p>
          <a:p>
            <a:pPr marL="342900" lvl="0" indent="-342900" defTabSz="457200" eaLnBrk="0" fontAlgn="base" hangingPunct="0">
              <a:lnSpc>
                <a:spcPct val="100000"/>
              </a:lnSpc>
              <a:spcAft>
                <a:spcPct val="0"/>
              </a:spcAft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  <a:defRPr/>
            </a:pPr>
            <a:r>
              <a:rPr lang="en-US" sz="3200" dirty="0">
                <a:solidFill>
                  <a:srgbClr val="404040"/>
                </a:solidFill>
                <a:latin typeface="Trebuchet MS" panose="020B0603020202020204"/>
              </a:rPr>
              <a:t>Application: Correlations between global temperatures and carbon dioxide concentrations on Earth.</a:t>
            </a:r>
          </a:p>
          <a:p>
            <a:pPr marL="342900" lvl="0" indent="-342900" defTabSz="457200" eaLnBrk="0" fontAlgn="base" hangingPunct="0">
              <a:lnSpc>
                <a:spcPct val="100000"/>
              </a:lnSpc>
              <a:spcAft>
                <a:spcPct val="0"/>
              </a:spcAft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  <a:defRPr/>
            </a:pPr>
            <a:r>
              <a:rPr lang="en-US" sz="3200" dirty="0">
                <a:solidFill>
                  <a:srgbClr val="404040"/>
                </a:solidFill>
                <a:latin typeface="Trebuchet MS" panose="020B0603020202020204"/>
              </a:rPr>
              <a:t>Application: Evaluating claims that human activities are not causing climate </a:t>
            </a:r>
            <a:r>
              <a:rPr lang="en-US" sz="3200" b="1" dirty="0">
                <a:solidFill>
                  <a:srgbClr val="404040"/>
                </a:solidFill>
                <a:latin typeface="Trebuchet MS" panose="020B0603020202020204"/>
              </a:rPr>
              <a:t>c</a:t>
            </a:r>
            <a:r>
              <a:rPr lang="en-US" sz="3200" dirty="0">
                <a:solidFill>
                  <a:srgbClr val="404040"/>
                </a:solidFill>
                <a:latin typeface="Trebuchet MS" panose="020B0603020202020204"/>
              </a:rPr>
              <a:t>hange.</a:t>
            </a:r>
            <a:endParaRPr lang="en-US" altLang="en-US" sz="32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693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4" name="Picture 4" descr="https://aramblingwanderer.files.wordpress.com/2013/10/p10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5181600" cy="374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b.bioninja.com.au/_Media/precautionary-principle_med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78" y="3459296"/>
            <a:ext cx="7666218" cy="311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18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Sunlight = short </a:t>
            </a:r>
            <a:r>
              <a:rPr lang="en-CA" smtClean="0"/>
              <a:t>and infrared = long</a:t>
            </a:r>
            <a:endParaRPr lang="en-CA" dirty="0"/>
          </a:p>
        </p:txBody>
      </p:sp>
      <p:pic>
        <p:nvPicPr>
          <p:cNvPr id="7172" name="Picture 4" descr="http://www.uh.edu/~jbutler/physical/spectrum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53" y="2384982"/>
            <a:ext cx="8189360" cy="291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292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372" t="31755" r="22849" b="16920"/>
          <a:stretch/>
        </p:blipFill>
        <p:spPr>
          <a:xfrm>
            <a:off x="1545336" y="631596"/>
            <a:ext cx="8607332" cy="567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14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atmosphere: Earths big blanket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CA" sz="5400" dirty="0" smtClean="0"/>
          </a:p>
          <a:p>
            <a:pPr marL="0" indent="0" algn="ctr">
              <a:buNone/>
            </a:pPr>
            <a:r>
              <a:rPr lang="en-CA" sz="5400" dirty="0" smtClean="0"/>
              <a:t>?</a:t>
            </a:r>
            <a:endParaRPr lang="en-CA" sz="5400" dirty="0"/>
          </a:p>
        </p:txBody>
      </p:sp>
    </p:spTree>
    <p:extLst>
      <p:ext uri="{BB962C8B-B14F-4D97-AF65-F5344CB8AC3E}">
        <p14:creationId xmlns:p14="http://schemas.microsoft.com/office/powerpoint/2010/main" val="390760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atmosphere: Earths big blanket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 smtClean="0"/>
              <a:t>-Vital in regulating temperature: </a:t>
            </a:r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Though temperatures vary between -80◦C to +50 ◦C,  mean temp is around 14◦C and remains relatively constant in most places from day to night. </a:t>
            </a:r>
          </a:p>
          <a:p>
            <a:pPr marL="0" indent="0">
              <a:buNone/>
            </a:pPr>
            <a:r>
              <a:rPr lang="en-CA" dirty="0" smtClean="0"/>
              <a:t>	In contrast, the moon, which is about the same distance from the sun has temperatures that fluctuate from -150</a:t>
            </a:r>
            <a:r>
              <a:rPr lang="en-CA" dirty="0"/>
              <a:t> ◦</a:t>
            </a:r>
            <a:r>
              <a:rPr lang="en-CA" dirty="0" smtClean="0"/>
              <a:t>C to +120 </a:t>
            </a:r>
            <a:r>
              <a:rPr lang="en-CA" dirty="0"/>
              <a:t>◦</a:t>
            </a:r>
            <a:r>
              <a:rPr lang="en-CA" dirty="0" smtClean="0"/>
              <a:t>C</a:t>
            </a:r>
            <a:endParaRPr lang="en-CA" dirty="0"/>
          </a:p>
          <a:p>
            <a:pPr marL="0" indent="0">
              <a:buNone/>
            </a:pPr>
            <a:r>
              <a:rPr lang="en-CA" dirty="0" smtClean="0"/>
              <a:t>	It is estimated that without the atmosphere earth would be 32◦C colder or -18</a:t>
            </a:r>
            <a:r>
              <a:rPr lang="en-CA" dirty="0"/>
              <a:t> ◦C</a:t>
            </a:r>
            <a:r>
              <a:rPr lang="en-CA" dirty="0" smtClean="0"/>
              <a:t> </a:t>
            </a: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How does the earth regulate itself?</a:t>
            </a:r>
          </a:p>
        </p:txBody>
      </p:sp>
    </p:spTree>
    <p:extLst>
      <p:ext uri="{BB962C8B-B14F-4D97-AF65-F5344CB8AC3E}">
        <p14:creationId xmlns:p14="http://schemas.microsoft.com/office/powerpoint/2010/main" val="2260972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6982"/>
          </a:xfrm>
        </p:spPr>
        <p:txBody>
          <a:bodyPr>
            <a:normAutofit/>
          </a:bodyPr>
          <a:lstStyle/>
          <a:p>
            <a:r>
              <a:rPr lang="en-CA" sz="3600" dirty="0" smtClean="0"/>
              <a:t>Using a “greenhouse” to illustrate the greenhouse effect</a:t>
            </a:r>
            <a:endParaRPr lang="en-CA" sz="3600" dirty="0"/>
          </a:p>
        </p:txBody>
      </p:sp>
      <p:pic>
        <p:nvPicPr>
          <p:cNvPr id="1026" name="Picture 2" descr="http://www.hallsgreenhouses.co.uk/database_images/halls-universal-12ft-x-8ft-wide-greenhouse-49qs9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392" y="1235194"/>
            <a:ext cx="6747366" cy="562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27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Sunlight passes through glass</a:t>
            </a:r>
          </a:p>
          <a:p>
            <a:r>
              <a:rPr lang="en-CA" dirty="0" smtClean="0"/>
              <a:t>Sunlight is made of short wavelengths, which are not warm</a:t>
            </a:r>
          </a:p>
          <a:p>
            <a:r>
              <a:rPr lang="en-CA" dirty="0" smtClean="0"/>
              <a:t>It’s only when sunlight hits objects (plants, soils </a:t>
            </a:r>
            <a:r>
              <a:rPr lang="en-CA" dirty="0" err="1" smtClean="0"/>
              <a:t>etc</a:t>
            </a:r>
            <a:r>
              <a:rPr lang="en-CA" dirty="0" smtClean="0"/>
              <a:t>) and its energy is transformed into heat (long wavelength infrared = IR)</a:t>
            </a:r>
          </a:p>
          <a:p>
            <a:endParaRPr lang="en-CA" dirty="0"/>
          </a:p>
        </p:txBody>
      </p:sp>
      <p:pic>
        <p:nvPicPr>
          <p:cNvPr id="7" name="Picture 2" descr="http://www.hallsgreenhouses.co.uk/database_images/halls-universal-12ft-x-8ft-wide-greenhouse-49qs9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42294"/>
            <a:ext cx="5181600" cy="43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33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883</Words>
  <Application>Microsoft Office PowerPoint</Application>
  <PresentationFormat>Widescreen</PresentationFormat>
  <Paragraphs>129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Trebuchet MS</vt:lpstr>
      <vt:lpstr>Wingdings</vt:lpstr>
      <vt:lpstr>Wingdings 3</vt:lpstr>
      <vt:lpstr>Office Theme</vt:lpstr>
      <vt:lpstr>Climate Change</vt:lpstr>
      <vt:lpstr>4.4 Understandings:</vt:lpstr>
      <vt:lpstr>Topic 4.4 – Climate Change Applications and Skills</vt:lpstr>
      <vt:lpstr>Sunlight = short and infrared = long</vt:lpstr>
      <vt:lpstr>PowerPoint Presentation</vt:lpstr>
      <vt:lpstr>The atmosphere: Earths big blanket</vt:lpstr>
      <vt:lpstr>The atmosphere: Earths big blanket</vt:lpstr>
      <vt:lpstr>Using a “greenhouse” to illustrate the greenhouse effect</vt:lpstr>
      <vt:lpstr>PowerPoint Presentation</vt:lpstr>
      <vt:lpstr>PowerPoint Presentation</vt:lpstr>
      <vt:lpstr>CHG’s act in a similar manner to the glass (natural!)</vt:lpstr>
      <vt:lpstr>Different gas different impact CO2, NOx and CH4?</vt:lpstr>
      <vt:lpstr>Different gas different impact CO2, NOx and CH4?</vt:lpstr>
      <vt:lpstr>Different gas different impact CO2, NOx and CH4?</vt:lpstr>
      <vt:lpstr>Albedo: ability of a surface to reflect light</vt:lpstr>
      <vt:lpstr>So how do GHG’s help warm the earth?</vt:lpstr>
      <vt:lpstr>And if we alter the blanket?</vt:lpstr>
      <vt:lpstr>Global climate change is being affected by GHG emissions</vt:lpstr>
      <vt:lpstr>Proxy data show</vt:lpstr>
      <vt:lpstr>What causes natural temperature fluctuation?</vt:lpstr>
      <vt:lpstr>What causes natural temperature fluctuation?</vt:lpstr>
      <vt:lpstr>Positive C02 Feedback loop</vt:lpstr>
      <vt:lpstr>The industrial revolution and GHG’s</vt:lpstr>
      <vt:lpstr>N0x in the atmosphere</vt:lpstr>
      <vt:lpstr>Threats to coral reef</vt:lpstr>
      <vt:lpstr>Is it us? Are we sure? Are you sure?</vt:lpstr>
      <vt:lpstr>PowerPoint Presentation</vt:lpstr>
      <vt:lpstr>Arguments: </vt:lpstr>
      <vt:lpstr>Words to live by: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Change</dc:title>
  <dc:creator>Sean</dc:creator>
  <cp:lastModifiedBy>Sean</cp:lastModifiedBy>
  <cp:revision>25</cp:revision>
  <dcterms:created xsi:type="dcterms:W3CDTF">2016-09-25T22:08:13Z</dcterms:created>
  <dcterms:modified xsi:type="dcterms:W3CDTF">2016-09-27T13:59:47Z</dcterms:modified>
</cp:coreProperties>
</file>